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9" r:id="rId3"/>
    <p:sldId id="260" r:id="rId4"/>
    <p:sldId id="287" r:id="rId5"/>
    <p:sldId id="268" r:id="rId6"/>
    <p:sldId id="256" r:id="rId7"/>
    <p:sldId id="276" r:id="rId8"/>
    <p:sldId id="267" r:id="rId9"/>
    <p:sldId id="273" r:id="rId10"/>
    <p:sldId id="277" r:id="rId11"/>
    <p:sldId id="286" r:id="rId12"/>
    <p:sldId id="274" r:id="rId13"/>
    <p:sldId id="275" r:id="rId14"/>
    <p:sldId id="283" r:id="rId15"/>
    <p:sldId id="285" r:id="rId16"/>
    <p:sldId id="284" r:id="rId17"/>
    <p:sldId id="271" r:id="rId18"/>
    <p:sldId id="279" r:id="rId19"/>
    <p:sldId id="281" r:id="rId20"/>
    <p:sldId id="272" r:id="rId21"/>
    <p:sldId id="282" r:id="rId22"/>
    <p:sldId id="280" r:id="rId23"/>
  </p:sldIdLst>
  <p:sldSz cx="12192000" cy="6858000"/>
  <p:notesSz cx="6888163" cy="10018713"/>
  <p:embeddedFontLst>
    <p:embeddedFont>
      <p:font typeface="Corbel" panose="020B0503020204020204" pitchFamily="34" charset="0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ONnO9gdHSLQ0ACHe72Zn8yfBU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3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D06360B-332B-4011-931C-6CD73C28C26C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7D82A9E7-7801-4F4F-9653-2BDFB34A35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018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3068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82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1261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859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545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445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523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4662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065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363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4344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5325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100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794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72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011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9386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22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7"/>
          <p:cNvSpPr/>
          <p:nvPr/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 extrusionOk="0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0">
                <a:srgbClr val="5A4632"/>
              </a:gs>
              <a:gs pos="30000">
                <a:srgbClr val="5A4632"/>
              </a:gs>
              <a:gs pos="40000">
                <a:srgbClr val="816648"/>
              </a:gs>
              <a:gs pos="60000">
                <a:srgbClr val="5A4632"/>
              </a:gs>
              <a:gs pos="100000">
                <a:schemeClr val="dk2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Google Shape;18;p17"/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0">
                <a:srgbClr val="4D3C2B"/>
              </a:gs>
              <a:gs pos="50000">
                <a:srgbClr val="4D3C2B"/>
              </a:gs>
              <a:gs pos="100000">
                <a:srgbClr val="5A463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" name="Google Shape;19;p17"/>
          <p:cNvSpPr/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B5987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0" name="Google Shape;20;p17"/>
          <p:cNvGrpSpPr/>
          <p:nvPr/>
        </p:nvGrpSpPr>
        <p:grpSpPr>
          <a:xfrm>
            <a:off x="1292493" y="4299807"/>
            <a:ext cx="2083885" cy="2083885"/>
            <a:chOff x="4842143" y="3556857"/>
            <a:chExt cx="2083885" cy="2083885"/>
          </a:xfrm>
        </p:grpSpPr>
        <p:sp>
          <p:nvSpPr>
            <p:cNvPr id="21" name="Google Shape;21;p17"/>
            <p:cNvSpPr/>
            <p:nvPr/>
          </p:nvSpPr>
          <p:spPr>
            <a:xfrm rot="8100000" flipH="1">
              <a:off x="5005634" y="4191206"/>
              <a:ext cx="1853969" cy="926985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 rot="8100000" flipH="1">
              <a:off x="4957101" y="4052255"/>
              <a:ext cx="1853969" cy="109309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B5987B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 rot="2700000" flipH="1">
              <a:off x="6040374" y="3601683"/>
              <a:ext cx="107098" cy="466589"/>
            </a:xfrm>
            <a:prstGeom prst="ellipse">
              <a:avLst/>
            </a:prstGeom>
            <a:solidFill>
              <a:srgbClr val="5A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 rot="2700000" flipH="1">
              <a:off x="5059348" y="4582709"/>
              <a:ext cx="107098" cy="466589"/>
            </a:xfrm>
            <a:prstGeom prst="ellipse">
              <a:avLst/>
            </a:prstGeom>
            <a:solidFill>
              <a:srgbClr val="5A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1"/>
          </p:nvPr>
        </p:nvSpPr>
        <p:spPr>
          <a:xfrm rot="5400000">
            <a:off x="4107182" y="-1442457"/>
            <a:ext cx="3978963" cy="110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49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58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9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7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8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2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11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3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18"/>
          <p:cNvGrpSpPr/>
          <p:nvPr/>
        </p:nvGrpSpPr>
        <p:grpSpPr>
          <a:xfrm>
            <a:off x="363888" y="5322560"/>
            <a:ext cx="1030305" cy="1030305"/>
            <a:chOff x="10240859" y="1436639"/>
            <a:chExt cx="1030305" cy="1030305"/>
          </a:xfrm>
        </p:grpSpPr>
        <p:sp>
          <p:nvSpPr>
            <p:cNvPr id="27" name="Google Shape;27;p18"/>
            <p:cNvSpPr/>
            <p:nvPr/>
          </p:nvSpPr>
          <p:spPr>
            <a:xfrm rot="-8100000">
              <a:off x="10268976" y="1743588"/>
              <a:ext cx="926985" cy="463493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8" name="Google Shape;28;p18"/>
            <p:cNvSpPr/>
            <p:nvPr/>
          </p:nvSpPr>
          <p:spPr>
            <a:xfrm rot="-2700000">
              <a:off x="11115555" y="1939340"/>
              <a:ext cx="53549" cy="233295"/>
            </a:xfrm>
            <a:prstGeom prst="ellipse">
              <a:avLst/>
            </a:prstGeom>
            <a:solidFill>
              <a:srgbClr val="5A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9" name="Google Shape;29;p18"/>
            <p:cNvSpPr/>
            <p:nvPr/>
          </p:nvSpPr>
          <p:spPr>
            <a:xfrm rot="-2700000">
              <a:off x="10625042" y="1448827"/>
              <a:ext cx="53549" cy="233295"/>
            </a:xfrm>
            <a:prstGeom prst="ellipse">
              <a:avLst/>
            </a:prstGeom>
            <a:solidFill>
              <a:srgbClr val="5A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" name="Google Shape;30;p18"/>
            <p:cNvSpPr/>
            <p:nvPr/>
          </p:nvSpPr>
          <p:spPr>
            <a:xfrm rot="-8100000">
              <a:off x="10292519" y="1686748"/>
              <a:ext cx="926985" cy="530086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B5987B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1" name="Google Shape;31;p18"/>
          <p:cNvSpPr txBox="1"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1"/>
          </p:nvPr>
        </p:nvSpPr>
        <p:spPr>
          <a:xfrm>
            <a:off x="550863" y="2113199"/>
            <a:ext cx="11090274" cy="397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58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7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23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1724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38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89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07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09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0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19"/>
          <p:cNvGrpSpPr/>
          <p:nvPr/>
        </p:nvGrpSpPr>
        <p:grpSpPr>
          <a:xfrm>
            <a:off x="242406" y="748159"/>
            <a:ext cx="897877" cy="934082"/>
            <a:chOff x="5129684" y="1232940"/>
            <a:chExt cx="897877" cy="934082"/>
          </a:xfrm>
        </p:grpSpPr>
        <p:sp>
          <p:nvSpPr>
            <p:cNvPr id="38" name="Google Shape;38;p19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9" name="Google Shape;39;p19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0" name="Google Shape;40;p19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9"/>
          <p:cNvSpPr/>
          <p:nvPr/>
        </p:nvSpPr>
        <p:spPr>
          <a:xfrm rot="-2700000">
            <a:off x="11209132" y="4448189"/>
            <a:ext cx="999200" cy="1262947"/>
          </a:xfrm>
          <a:custGeom>
            <a:avLst/>
            <a:gdLst/>
            <a:ahLst/>
            <a:cxnLst/>
            <a:rect l="l" t="t" r="r" b="b"/>
            <a:pathLst>
              <a:path w="999200" h="1262947" extrusionOk="0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0">
                <a:srgbClr val="5A4632"/>
              </a:gs>
              <a:gs pos="30000">
                <a:srgbClr val="5A4632"/>
              </a:gs>
              <a:gs pos="40000">
                <a:srgbClr val="816648"/>
              </a:gs>
              <a:gs pos="60000">
                <a:srgbClr val="5A4632"/>
              </a:gs>
              <a:gs pos="100000">
                <a:schemeClr val="dk2"/>
              </a:gs>
            </a:gsLst>
            <a:lin ang="10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" name="Google Shape;47;p19"/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/>
            <a:ahLst/>
            <a:cxnLst/>
            <a:rect l="l" t="t" r="r" b="b"/>
            <a:pathLst>
              <a:path w="540000" h="978284" extrusionOk="0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rgbClr val="5A46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/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B5987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50" name="Google Shape;50;p20"/>
          <p:cNvGrpSpPr/>
          <p:nvPr/>
        </p:nvGrpSpPr>
        <p:grpSpPr>
          <a:xfrm>
            <a:off x="233344" y="5384019"/>
            <a:ext cx="828357" cy="828357"/>
            <a:chOff x="2895711" y="1234487"/>
            <a:chExt cx="828357" cy="828357"/>
          </a:xfrm>
        </p:grpSpPr>
        <p:sp>
          <p:nvSpPr>
            <p:cNvPr id="51" name="Google Shape;51;p20"/>
            <p:cNvSpPr/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5A4632"/>
                </a:gs>
                <a:gs pos="30000">
                  <a:srgbClr val="5A4632"/>
                </a:gs>
                <a:gs pos="40000">
                  <a:srgbClr val="816648"/>
                </a:gs>
                <a:gs pos="60000">
                  <a:srgbClr val="5A4632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2" name="Google Shape;52;p20"/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0">
                  <a:srgbClr val="4D3C2B"/>
                </a:gs>
                <a:gs pos="50000">
                  <a:srgbClr val="4D3C2B"/>
                </a:gs>
                <a:gs pos="100000">
                  <a:srgbClr val="5A463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53" name="Google Shape;53;p20"/>
          <p:cNvSpPr txBox="1"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body" idx="1"/>
          </p:nvPr>
        </p:nvSpPr>
        <p:spPr>
          <a:xfrm>
            <a:off x="550862" y="2097175"/>
            <a:ext cx="5435600" cy="399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body" idx="2"/>
          </p:nvPr>
        </p:nvSpPr>
        <p:spPr>
          <a:xfrm>
            <a:off x="6205538" y="2097175"/>
            <a:ext cx="5435600" cy="399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/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B5987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21"/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2"/>
          </p:nvPr>
        </p:nvSpPr>
        <p:spPr>
          <a:xfrm>
            <a:off x="550863" y="2577270"/>
            <a:ext cx="5429114" cy="351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3"/>
          </p:nvPr>
        </p:nvSpPr>
        <p:spPr>
          <a:xfrm>
            <a:off x="6212024" y="1881275"/>
            <a:ext cx="5436392" cy="53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4"/>
          </p:nvPr>
        </p:nvSpPr>
        <p:spPr>
          <a:xfrm>
            <a:off x="6212023" y="2577270"/>
            <a:ext cx="5436391" cy="351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22"/>
          <p:cNvSpPr/>
          <p:nvPr/>
        </p:nvSpPr>
        <p:spPr>
          <a:xfrm rot="8100000" flipH="1">
            <a:off x="-410727" y="3958416"/>
            <a:ext cx="3536330" cy="1853969"/>
          </a:xfrm>
          <a:custGeom>
            <a:avLst/>
            <a:gdLst/>
            <a:ahLst/>
            <a:cxnLst/>
            <a:rect l="l" t="t" r="r" b="b"/>
            <a:pathLst>
              <a:path w="3536330" h="1853969" extrusionOk="0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>
            <a:gsLst>
              <a:gs pos="0">
                <a:srgbClr val="5A4632"/>
              </a:gs>
              <a:gs pos="31000">
                <a:srgbClr val="5A4632"/>
              </a:gs>
              <a:gs pos="97000">
                <a:schemeClr val="dk2"/>
              </a:gs>
              <a:gs pos="100000">
                <a:schemeClr val="dk2"/>
              </a:gs>
            </a:gsLst>
            <a:lin ang="15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" name="Google Shape;76;p22"/>
          <p:cNvSpPr/>
          <p:nvPr/>
        </p:nvSpPr>
        <p:spPr>
          <a:xfrm rot="8100000" flipH="1">
            <a:off x="-481151" y="3649708"/>
            <a:ext cx="3478701" cy="2164843"/>
          </a:xfrm>
          <a:custGeom>
            <a:avLst/>
            <a:gdLst/>
            <a:ahLst/>
            <a:cxnLst/>
            <a:rect l="l" t="t" r="r" b="b"/>
            <a:pathLst>
              <a:path w="3478701" h="2164843" extrusionOk="0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rgbClr val="B5987B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" name="Google Shape;77;p22"/>
          <p:cNvSpPr/>
          <p:nvPr/>
        </p:nvSpPr>
        <p:spPr>
          <a:xfrm rot="2700000" flipH="1">
            <a:off x="1512277" y="2840042"/>
            <a:ext cx="214196" cy="933178"/>
          </a:xfrm>
          <a:prstGeom prst="ellipse">
            <a:avLst/>
          </a:prstGeom>
          <a:solidFill>
            <a:srgbClr val="5A46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8" name="Google Shape;78;p22"/>
          <p:cNvSpPr/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B5987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79" name="Google Shape;79;p22"/>
          <p:cNvGrpSpPr/>
          <p:nvPr/>
        </p:nvGrpSpPr>
        <p:grpSpPr>
          <a:xfrm>
            <a:off x="509106" y="1383159"/>
            <a:ext cx="897877" cy="934082"/>
            <a:chOff x="5129684" y="1232940"/>
            <a:chExt cx="897877" cy="934082"/>
          </a:xfrm>
        </p:grpSpPr>
        <p:sp>
          <p:nvSpPr>
            <p:cNvPr id="80" name="Google Shape;80;p22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1" name="Google Shape;81;p22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2" name="Google Shape;82;p22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24"/>
          <p:cNvGrpSpPr/>
          <p:nvPr/>
        </p:nvGrpSpPr>
        <p:grpSpPr>
          <a:xfrm>
            <a:off x="4752748" y="4823504"/>
            <a:ext cx="1656714" cy="1656714"/>
            <a:chOff x="2481534" y="2139594"/>
            <a:chExt cx="1656714" cy="1656714"/>
          </a:xfrm>
        </p:grpSpPr>
        <p:sp>
          <p:nvSpPr>
            <p:cNvPr id="89" name="Google Shape;89;p24"/>
            <p:cNvSpPr/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5A4632"/>
                </a:gs>
                <a:gs pos="30000">
                  <a:srgbClr val="5A4632"/>
                </a:gs>
                <a:gs pos="40000">
                  <a:srgbClr val="816648"/>
                </a:gs>
                <a:gs pos="60000">
                  <a:srgbClr val="5A4632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0" name="Google Shape;90;p24"/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0">
                  <a:srgbClr val="4D3C2B"/>
                </a:gs>
                <a:gs pos="50000">
                  <a:srgbClr val="4D3C2B"/>
                </a:gs>
                <a:gs pos="100000">
                  <a:srgbClr val="5A463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4295775" y="1750060"/>
            <a:ext cx="7345362" cy="434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330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2"/>
          </p:nvPr>
        </p:nvSpPr>
        <p:spPr>
          <a:xfrm>
            <a:off x="550863" y="1750060"/>
            <a:ext cx="3565525" cy="434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25"/>
          <p:cNvGrpSpPr/>
          <p:nvPr/>
        </p:nvGrpSpPr>
        <p:grpSpPr>
          <a:xfrm>
            <a:off x="220889" y="4984670"/>
            <a:ext cx="897877" cy="934082"/>
            <a:chOff x="5129684" y="1232940"/>
            <a:chExt cx="897877" cy="934082"/>
          </a:xfrm>
        </p:grpSpPr>
        <p:sp>
          <p:nvSpPr>
            <p:cNvPr id="99" name="Google Shape;99;p25"/>
            <p:cNvSpPr/>
            <p:nvPr/>
          </p:nvSpPr>
          <p:spPr>
            <a:xfrm rot="1800000">
              <a:off x="5356930" y="1363788"/>
              <a:ext cx="621086" cy="364601"/>
            </a:xfrm>
            <a:custGeom>
              <a:avLst/>
              <a:gdLst/>
              <a:ahLst/>
              <a:cxnLst/>
              <a:rect l="l" t="t" r="r" b="b"/>
              <a:pathLst>
                <a:path w="540" h="317" extrusionOk="0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 rot="1800000">
              <a:off x="5243759" y="1430747"/>
              <a:ext cx="305942" cy="538275"/>
            </a:xfrm>
            <a:custGeom>
              <a:avLst/>
              <a:gdLst/>
              <a:ahLst/>
              <a:cxnLst/>
              <a:rect l="l" t="t" r="r" b="b"/>
              <a:pathLst>
                <a:path w="266" h="468" extrusionOk="0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1" name="Google Shape;101;p25"/>
            <p:cNvSpPr/>
            <p:nvPr/>
          </p:nvSpPr>
          <p:spPr>
            <a:xfrm rot="1800000">
              <a:off x="5508097" y="1586019"/>
              <a:ext cx="315144" cy="538275"/>
            </a:xfrm>
            <a:custGeom>
              <a:avLst/>
              <a:gdLst/>
              <a:ahLst/>
              <a:cxnLst/>
              <a:rect l="l" t="t" r="r" b="b"/>
              <a:pathLst>
                <a:path w="274" h="468" extrusionOk="0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>
              <a:gsLst>
                <a:gs pos="0">
                  <a:srgbClr val="5A4632">
                    <a:alpha val="20000"/>
                  </a:srgbClr>
                </a:gs>
                <a:gs pos="20000">
                  <a:srgbClr val="5A4632">
                    <a:alpha val="20000"/>
                  </a:srgbClr>
                </a:gs>
                <a:gs pos="100000">
                  <a:srgbClr val="BBB1D5">
                    <a:alpha val="20000"/>
                  </a:srgbClr>
                </a:gs>
              </a:gsLst>
              <a:lin ang="18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>
            <a:spLocks noGrp="1"/>
          </p:cNvSpPr>
          <p:nvPr>
            <p:ph type="pic" idx="2"/>
          </p:nvPr>
        </p:nvSpPr>
        <p:spPr>
          <a:xfrm>
            <a:off x="5267324" y="575409"/>
            <a:ext cx="6373813" cy="5733316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5"/>
          <p:cNvSpPr txBox="1">
            <a:spLocks noGrp="1"/>
          </p:cNvSpPr>
          <p:nvPr>
            <p:ph type="body" idx="1"/>
          </p:nvPr>
        </p:nvSpPr>
        <p:spPr>
          <a:xfrm>
            <a:off x="550863" y="1776195"/>
            <a:ext cx="4500562" cy="453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72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077" y="236585"/>
            <a:ext cx="10088217" cy="836841"/>
          </a:xfrm>
        </p:spPr>
        <p:txBody>
          <a:bodyPr>
            <a:normAutofit fontScale="90000"/>
          </a:bodyPr>
          <a:lstStyle/>
          <a:p>
            <a:r>
              <a:rPr lang="en-AU" sz="6000" dirty="0"/>
              <a:t>James 4:7-10, 13-17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600915" y="1544074"/>
            <a:ext cx="112591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Submit yourselves, then, to God. Resist the devil, and he will flee from you.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Come near to God and he will come near to you. Wash your hands, you sinners, and purify your hearts, you double-minded.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Grieve, mourn and wail. Change your laughter to mourning and your joy to gloom.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Humble yourselves before the Lord, and he will lift you up.</a:t>
            </a:r>
          </a:p>
        </p:txBody>
      </p:sp>
    </p:spTree>
    <p:extLst>
      <p:ext uri="{BB962C8B-B14F-4D97-AF65-F5344CB8AC3E}">
        <p14:creationId xmlns:p14="http://schemas.microsoft.com/office/powerpoint/2010/main" val="328550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Irritation   James 4:1-6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Fights,   Quarrels,  Killing,  Coveting,  Wrong motives,  Craved Wealth,  Friendship with the World,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Outcome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Broken relationships,  Insecurity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62" y="4248149"/>
            <a:ext cx="4319038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7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114300" indent="0">
              <a:buNone/>
            </a:pPr>
            <a:r>
              <a:rPr lang="en-AU" sz="3200" dirty="0"/>
              <a:t>CS Lewis sums it up in </a:t>
            </a:r>
            <a:r>
              <a:rPr lang="en-AU" sz="3200" b="1" dirty="0"/>
              <a:t>Mere Christianity</a:t>
            </a:r>
          </a:p>
          <a:p>
            <a:r>
              <a:rPr lang="en-AU" sz="3200" dirty="0"/>
              <a:t>Give yourself up, and you will find your real self.</a:t>
            </a:r>
          </a:p>
          <a:p>
            <a:r>
              <a:rPr lang="en-AU" sz="3200" dirty="0"/>
              <a:t>Lose your life and you will save it…  </a:t>
            </a:r>
          </a:p>
          <a:p>
            <a:r>
              <a:rPr lang="en-AU" sz="3200" dirty="0"/>
              <a:t>Look for yourself and you will find in the long run only hatred, loneliness, despair, rage, ruin and decay.</a:t>
            </a:r>
          </a:p>
          <a:p>
            <a:r>
              <a:rPr lang="en-AU" sz="3200" dirty="0"/>
              <a:t>But look for Christ and you will find him, and with him everything else thrown in!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870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God’s Answer    James 4: 7-10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b="1" dirty="0"/>
          </a:p>
          <a:p>
            <a:pPr marL="127000" indent="0">
              <a:spcBef>
                <a:spcPts val="0"/>
              </a:spcBef>
              <a:buClr>
                <a:srgbClr val="92D050"/>
              </a:buClr>
              <a:buSzPct val="75000"/>
              <a:buNone/>
            </a:pPr>
            <a:r>
              <a:rPr lang="en-AU" sz="3200" b="1" dirty="0"/>
              <a:t>True Submission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Resisting the devil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Drawing near to God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Washing our hands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Purifying our hearts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Sorrow</a:t>
            </a:r>
            <a:endParaRPr sz="3200" dirty="0"/>
          </a:p>
        </p:txBody>
      </p:sp>
      <p:sp>
        <p:nvSpPr>
          <p:cNvPr id="2" name="AutoShape 2" descr="Image result for tick symbol"/>
          <p:cNvSpPr>
            <a:spLocks noChangeAspect="1" noChangeArrowheads="1"/>
          </p:cNvSpPr>
          <p:nvPr/>
        </p:nvSpPr>
        <p:spPr bwMode="auto">
          <a:xfrm>
            <a:off x="4902672" y="2433367"/>
            <a:ext cx="1099293" cy="10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" name="AutoShape 4" descr="Image result for tic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58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5" y="0"/>
            <a:ext cx="485371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4460" y="1682885"/>
            <a:ext cx="406616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AU" sz="3200" b="1" dirty="0">
                <a:solidFill>
                  <a:schemeClr val="bg1"/>
                </a:solidFill>
              </a:rPr>
              <a:t>  Think about what we are doing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n-AU" sz="3200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AU" sz="3200" b="1" dirty="0">
                <a:solidFill>
                  <a:schemeClr val="bg1"/>
                </a:solidFill>
              </a:rPr>
              <a:t>  Deliberate act for cleansing</a:t>
            </a:r>
          </a:p>
          <a:p>
            <a:endParaRPr lang="en-A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5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God’s Answer    James 4: 7-10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b="1" dirty="0"/>
          </a:p>
          <a:p>
            <a:pPr marL="127000" indent="0">
              <a:spcBef>
                <a:spcPts val="0"/>
              </a:spcBef>
              <a:buClr>
                <a:srgbClr val="92D050"/>
              </a:buClr>
              <a:buSzPct val="75000"/>
              <a:buNone/>
            </a:pPr>
            <a:r>
              <a:rPr lang="en-AU" sz="3200" b="1" dirty="0"/>
              <a:t>True Submission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Resisting the devil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Drawing near to God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Washing our hands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Purifying our hearts</a:t>
            </a:r>
          </a:p>
          <a:p>
            <a:pPr marL="58420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ü"/>
            </a:pPr>
            <a:r>
              <a:rPr lang="en-AU" sz="3200" dirty="0"/>
              <a:t>Sorrow</a:t>
            </a:r>
            <a:endParaRPr sz="3200" dirty="0"/>
          </a:p>
        </p:txBody>
      </p:sp>
      <p:sp>
        <p:nvSpPr>
          <p:cNvPr id="2" name="AutoShape 2" descr="Image result for tick symbol"/>
          <p:cNvSpPr>
            <a:spLocks noChangeAspect="1" noChangeArrowheads="1"/>
          </p:cNvSpPr>
          <p:nvPr/>
        </p:nvSpPr>
        <p:spPr bwMode="auto">
          <a:xfrm>
            <a:off x="4902672" y="2433367"/>
            <a:ext cx="1099293" cy="10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" name="AutoShape 4" descr="Image result for tick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634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God’s Answer    James 4: 7-10</a:t>
            </a:r>
          </a:p>
          <a:p>
            <a:pPr marL="228600" lvl="0" indent="-101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b="1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True Submission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Resisting the devil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Drawing near to God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Washing our hands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Purifying our hearts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Sorrow</a:t>
            </a:r>
            <a:endParaRPr sz="3200" dirty="0"/>
          </a:p>
        </p:txBody>
      </p:sp>
      <p:sp>
        <p:nvSpPr>
          <p:cNvPr id="4" name="Right Brace 3"/>
          <p:cNvSpPr/>
          <p:nvPr/>
        </p:nvSpPr>
        <p:spPr>
          <a:xfrm>
            <a:off x="4902740" y="2334638"/>
            <a:ext cx="1264596" cy="3793788"/>
          </a:xfrm>
          <a:prstGeom prst="rightBrac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7002684" y="2662177"/>
            <a:ext cx="44446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bg1"/>
                </a:solidFill>
              </a:rPr>
              <a:t>Humble yourself  before the Lord and He will </a:t>
            </a:r>
          </a:p>
          <a:p>
            <a:pPr algn="ctr"/>
            <a:r>
              <a:rPr lang="en-AU" sz="4000" b="1" dirty="0">
                <a:solidFill>
                  <a:schemeClr val="bg1"/>
                </a:solidFill>
              </a:rPr>
              <a:t>lift you up </a:t>
            </a:r>
          </a:p>
        </p:txBody>
      </p:sp>
    </p:spTree>
    <p:extLst>
      <p:ext uri="{BB962C8B-B14F-4D97-AF65-F5344CB8AC3E}">
        <p14:creationId xmlns:p14="http://schemas.microsoft.com/office/powerpoint/2010/main" val="88066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9616"/>
          <a:stretch/>
        </p:blipFill>
        <p:spPr>
          <a:xfrm>
            <a:off x="549536" y="1231392"/>
            <a:ext cx="4191000" cy="4362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1231391"/>
            <a:ext cx="6722378" cy="50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4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>
              <a:spcBef>
                <a:spcPts val="0"/>
              </a:spcBef>
              <a:buSzPts val="2000"/>
              <a:buNone/>
            </a:pPr>
            <a:r>
              <a:rPr lang="en-AU" sz="3200" b="1" dirty="0"/>
              <a:t>James 4:13-17</a:t>
            </a:r>
          </a:p>
          <a:p>
            <a:pPr marL="228600" lvl="0" indent="-101600">
              <a:spcBef>
                <a:spcPts val="0"/>
              </a:spcBef>
              <a:buSzPts val="2000"/>
              <a:buNone/>
            </a:pPr>
            <a:r>
              <a:rPr lang="en-AU" sz="3200" dirty="0"/>
              <a:t>Merchants   - riding a crest of materialism and decadence, arrogant ,   picture of the mist appearing and disappearing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4245807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>
              <a:spcBef>
                <a:spcPts val="0"/>
              </a:spcBef>
              <a:buSzPts val="2000"/>
              <a:buNone/>
            </a:pPr>
            <a:r>
              <a:rPr lang="en-AU" sz="3200" b="1" dirty="0"/>
              <a:t>James 4:13-17</a:t>
            </a:r>
          </a:p>
          <a:p>
            <a:pPr marL="228600" lvl="0" indent="-101600">
              <a:spcBef>
                <a:spcPts val="0"/>
              </a:spcBef>
              <a:buSzPts val="2000"/>
              <a:buNone/>
            </a:pPr>
            <a:r>
              <a:rPr lang="en-AU" sz="3200" dirty="0"/>
              <a:t>Merchants   - riding a crest of materialism and decadence, arrogant ,   picture of the mist appearing and disappearing</a:t>
            </a:r>
          </a:p>
          <a:p>
            <a:pPr marL="228600" lvl="0" indent="-101600">
              <a:spcBef>
                <a:spcPts val="0"/>
              </a:spcBef>
              <a:buSzPts val="2000"/>
              <a:buNone/>
            </a:pPr>
            <a:endParaRPr lang="en-AU" sz="3200" dirty="0"/>
          </a:p>
          <a:p>
            <a:pPr marL="228600" lvl="0" indent="-101600">
              <a:spcBef>
                <a:spcPts val="0"/>
              </a:spcBef>
              <a:buSzPts val="2000"/>
              <a:buNone/>
            </a:pPr>
            <a:r>
              <a:rPr lang="en-AU" sz="3200" b="1" dirty="0"/>
              <a:t>God’s Answer</a:t>
            </a:r>
          </a:p>
          <a:p>
            <a:pPr marL="228600" lvl="0" indent="-101600">
              <a:spcBef>
                <a:spcPts val="0"/>
              </a:spcBef>
              <a:buSzPts val="2000"/>
              <a:buNone/>
            </a:pPr>
            <a:r>
              <a:rPr lang="en-AU" sz="3200" b="1" dirty="0"/>
              <a:t>“If it is the Lord’s will , we will live and do this or that”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4134972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pic>
        <p:nvPicPr>
          <p:cNvPr id="2050" name="Picture 2" descr="https://miro.medium.com/max/700/1*6QUWEokQZR8XKmkPcSNOd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00664"/>
            <a:ext cx="4838595" cy="36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HE POWER OF ADVERTISING - Le blog de Mi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88" y="3530360"/>
            <a:ext cx="3589538" cy="332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45" y="2220672"/>
            <a:ext cx="2379851" cy="3576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49" y="240861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8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077" y="236585"/>
            <a:ext cx="10088217" cy="836841"/>
          </a:xfrm>
        </p:spPr>
        <p:txBody>
          <a:bodyPr>
            <a:normAutofit fontScale="90000"/>
          </a:bodyPr>
          <a:lstStyle/>
          <a:p>
            <a:r>
              <a:rPr lang="en-AU" sz="6000" dirty="0"/>
              <a:t>James 4:7-10, 13-17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654703" y="1503733"/>
            <a:ext cx="112591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Now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listen, you who say, "Today or tomorrow we will go to this or that city, spend a year there, carry on business and make money."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Why, you do not even know what will happen tomorrow. What is your life? You are a mist that appears for a little while and then vanishes.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Instead, you ought to say, "If it is the Lord's will, we will live and do this or that."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it is, you boast and brag. All such boasting is evil.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Anyone, then, who knows the good he ought to do and doesn't do it, sins.</a:t>
            </a:r>
          </a:p>
        </p:txBody>
      </p:sp>
    </p:spTree>
    <p:extLst>
      <p:ext uri="{BB962C8B-B14F-4D97-AF65-F5344CB8AC3E}">
        <p14:creationId xmlns:p14="http://schemas.microsoft.com/office/powerpoint/2010/main" val="864460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pic>
        <p:nvPicPr>
          <p:cNvPr id="2050" name="Picture 2" descr="https://miro.medium.com/max/700/1*6QUWEokQZR8XKmkPcSNOd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3" y="2408611"/>
            <a:ext cx="4838595" cy="36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HE POWER OF ADVERTISING - Le blog de Mi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88" y="3530360"/>
            <a:ext cx="3589538" cy="332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57" y="2220671"/>
            <a:ext cx="2379851" cy="3576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62" y="2643621"/>
            <a:ext cx="2847975" cy="1600200"/>
          </a:xfrm>
          <a:prstGeom prst="rect">
            <a:avLst/>
          </a:prstGeom>
        </p:spPr>
      </p:pic>
      <p:sp>
        <p:nvSpPr>
          <p:cNvPr id="7" name="Wave 6"/>
          <p:cNvSpPr/>
          <p:nvPr/>
        </p:nvSpPr>
        <p:spPr>
          <a:xfrm>
            <a:off x="348693" y="829783"/>
            <a:ext cx="11292444" cy="1813838"/>
          </a:xfrm>
          <a:prstGeom prst="wave">
            <a:avLst>
              <a:gd name="adj1" fmla="val 12500"/>
              <a:gd name="adj2" fmla="val -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07975" y="1170877"/>
            <a:ext cx="1098986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If it is the Lord’s will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461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dirty="0"/>
              <a:t>		</a:t>
            </a:r>
            <a:r>
              <a:rPr lang="en-AU" sz="3200" dirty="0"/>
              <a:t>Is there an irritation in your life right now that is producing 	a pearl?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		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		Are you submitting to God?    4:7-10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		What drives you each day,  what is your focus? 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		 Is it the Lord’s will ?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  <p:pic>
        <p:nvPicPr>
          <p:cNvPr id="5" name="Google Shape;131;p1" descr="Metallic marble"/>
          <p:cNvPicPr preferRelativeResize="0"/>
          <p:nvPr/>
        </p:nvPicPr>
        <p:blipFill rotWithShape="1">
          <a:blip r:embed="rId3">
            <a:alphaModFix/>
          </a:blip>
          <a:srcRect l="38189" t="30476" r="41441" b="32571"/>
          <a:stretch/>
        </p:blipFill>
        <p:spPr>
          <a:xfrm>
            <a:off x="277189" y="1394209"/>
            <a:ext cx="968808" cy="783773"/>
          </a:xfrm>
          <a:custGeom>
            <a:avLst/>
            <a:gdLst/>
            <a:ahLst/>
            <a:cxnLst/>
            <a:rect l="l" t="t" r="r" b="b"/>
            <a:pathLst>
              <a:path w="7448551" h="6858000" extrusionOk="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Google Shape;131;p1" descr="Metallic marble"/>
          <p:cNvPicPr preferRelativeResize="0"/>
          <p:nvPr/>
        </p:nvPicPr>
        <p:blipFill rotWithShape="1">
          <a:blip r:embed="rId3">
            <a:alphaModFix/>
          </a:blip>
          <a:srcRect l="38189" t="30476" r="41441" b="32571"/>
          <a:stretch/>
        </p:blipFill>
        <p:spPr>
          <a:xfrm>
            <a:off x="340528" y="2959732"/>
            <a:ext cx="968808" cy="783773"/>
          </a:xfrm>
          <a:custGeom>
            <a:avLst/>
            <a:gdLst/>
            <a:ahLst/>
            <a:cxnLst/>
            <a:rect l="l" t="t" r="r" b="b"/>
            <a:pathLst>
              <a:path w="7448551" h="6858000" extrusionOk="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7" name="Google Shape;131;p1" descr="Metallic marble"/>
          <p:cNvPicPr preferRelativeResize="0"/>
          <p:nvPr/>
        </p:nvPicPr>
        <p:blipFill rotWithShape="1">
          <a:blip r:embed="rId3">
            <a:alphaModFix/>
          </a:blip>
          <a:srcRect l="38189" t="30476" r="41441" b="32571"/>
          <a:stretch/>
        </p:blipFill>
        <p:spPr>
          <a:xfrm>
            <a:off x="277189" y="4561484"/>
            <a:ext cx="968808" cy="783773"/>
          </a:xfrm>
          <a:custGeom>
            <a:avLst/>
            <a:gdLst/>
            <a:ahLst/>
            <a:cxnLst/>
            <a:rect l="l" t="t" r="r" b="b"/>
            <a:pathLst>
              <a:path w="7448551" h="6858000" extrusionOk="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55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6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189725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3600" b="1" dirty="0"/>
              <a:t>Pearls</a:t>
            </a:r>
            <a:endParaRPr sz="3600" b="1" dirty="0"/>
          </a:p>
        </p:txBody>
      </p:sp>
      <p:sp>
        <p:nvSpPr>
          <p:cNvPr id="251" name="Google Shape;251;p13"/>
          <p:cNvSpPr txBox="1"/>
          <p:nvPr/>
        </p:nvSpPr>
        <p:spPr>
          <a:xfrm>
            <a:off x="8435744" y="303188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07875" y="113023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3"/>
          <a:stretch/>
        </p:blipFill>
        <p:spPr>
          <a:xfrm rot="5400000">
            <a:off x="-730754" y="2511682"/>
            <a:ext cx="4717183" cy="2156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9" b="19029"/>
          <a:stretch/>
        </p:blipFill>
        <p:spPr>
          <a:xfrm rot="5400000">
            <a:off x="1925897" y="2687048"/>
            <a:ext cx="4998904" cy="208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b="19029"/>
          <a:stretch/>
        </p:blipFill>
        <p:spPr>
          <a:xfrm rot="5400000">
            <a:off x="4656637" y="2394076"/>
            <a:ext cx="4942936" cy="2673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2942" r="6761" b="25067"/>
          <a:stretch/>
        </p:blipFill>
        <p:spPr>
          <a:xfrm rot="5400000">
            <a:off x="7454573" y="2602357"/>
            <a:ext cx="5365628" cy="2674188"/>
          </a:xfrm>
          <a:prstGeom prst="rect">
            <a:avLst/>
          </a:prstGeom>
        </p:spPr>
      </p:pic>
      <p:sp>
        <p:nvSpPr>
          <p:cNvPr id="6" name="AutoShape 2" descr="These Are All the Different Types of Pearls"/>
          <p:cNvSpPr>
            <a:spLocks noChangeAspect="1" noChangeArrowheads="1"/>
          </p:cNvSpPr>
          <p:nvPr/>
        </p:nvSpPr>
        <p:spPr bwMode="auto">
          <a:xfrm>
            <a:off x="1430857" y="875051"/>
            <a:ext cx="393961" cy="3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525612" y="951828"/>
            <a:ext cx="10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9816" y="759675"/>
            <a:ext cx="43500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6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0347" y="757172"/>
            <a:ext cx="43500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600" dirty="0"/>
              <a:t> 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0411" y="774425"/>
            <a:ext cx="43500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600" dirty="0"/>
              <a:t>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23382" y="754892"/>
            <a:ext cx="43500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600" dirty="0"/>
              <a:t> 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325472" y="346234"/>
            <a:ext cx="828358" cy="828358"/>
            <a:chOff x="10462536" y="1408249"/>
            <a:chExt cx="828358" cy="828358"/>
          </a:xfrm>
        </p:grpSpPr>
        <p:sp>
          <p:nvSpPr>
            <p:cNvPr id="125" name="Google Shape;125;p1"/>
            <p:cNvSpPr/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5A4632"/>
                </a:gs>
                <a:gs pos="30000">
                  <a:srgbClr val="5A4632"/>
                </a:gs>
                <a:gs pos="40000">
                  <a:srgbClr val="765B3F"/>
                </a:gs>
                <a:gs pos="60000">
                  <a:srgbClr val="5A4632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 rot="-8100000">
              <a:off x="10613915" y="1424627"/>
              <a:ext cx="270000" cy="540001"/>
            </a:xfrm>
            <a:prstGeom prst="ellipse">
              <a:avLst/>
            </a:prstGeom>
            <a:solidFill>
              <a:srgbClr val="5A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27" name="Google Shape;12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8" name="Google Shape;128;p1"/>
          <p:cNvSpPr txBox="1">
            <a:spLocks noGrp="1"/>
          </p:cNvSpPr>
          <p:nvPr>
            <p:ph type="ctrTitle"/>
          </p:nvPr>
        </p:nvSpPr>
        <p:spPr>
          <a:xfrm>
            <a:off x="473122" y="204406"/>
            <a:ext cx="4085838" cy="167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dirty="0"/>
              <a:t>Pearls from James</a:t>
            </a:r>
            <a:endParaRPr dirty="0"/>
          </a:p>
        </p:txBody>
      </p:sp>
      <p:sp>
        <p:nvSpPr>
          <p:cNvPr id="129" name="Google Shape;129;p1"/>
          <p:cNvSpPr/>
          <p:nvPr/>
        </p:nvSpPr>
        <p:spPr>
          <a:xfrm>
            <a:off x="4121219" y="5433223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B5987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0" name="Google Shape;130;p1"/>
          <p:cNvSpPr txBox="1">
            <a:spLocks noGrp="1"/>
          </p:cNvSpPr>
          <p:nvPr>
            <p:ph type="subTitle" idx="1"/>
          </p:nvPr>
        </p:nvSpPr>
        <p:spPr>
          <a:xfrm>
            <a:off x="325472" y="2077891"/>
            <a:ext cx="4268272" cy="461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b="1" dirty="0">
                <a:solidFill>
                  <a:schemeClr val="lt1"/>
                </a:solidFill>
              </a:rPr>
              <a:t>September: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11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Sue de Pyle – James 1:19-27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18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Woody Baker</a:t>
            </a:r>
            <a:r>
              <a:rPr lang="en-US" sz="2000" dirty="0">
                <a:solidFill>
                  <a:schemeClr val="lt1"/>
                </a:solidFill>
              </a:rPr>
              <a:t> – James 2:1-13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25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Woody Baker</a:t>
            </a:r>
            <a:r>
              <a:rPr lang="en-US" sz="2000" dirty="0">
                <a:solidFill>
                  <a:schemeClr val="lt1"/>
                </a:solidFill>
              </a:rPr>
              <a:t>– James 2:14-26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b="1" dirty="0">
                <a:solidFill>
                  <a:schemeClr val="lt1"/>
                </a:solidFill>
              </a:rPr>
              <a:t>October:</a:t>
            </a:r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2</a:t>
            </a:r>
            <a:r>
              <a:rPr lang="en-US" sz="2000" baseline="30000" dirty="0">
                <a:solidFill>
                  <a:schemeClr val="lt1"/>
                </a:solidFill>
              </a:rPr>
              <a:t>nd</a:t>
            </a:r>
            <a:r>
              <a:rPr lang="en-US" sz="2000" dirty="0">
                <a:solidFill>
                  <a:schemeClr val="lt1"/>
                </a:solidFill>
              </a:rPr>
              <a:t> – Kay  Brown – James 4:1-17</a:t>
            </a:r>
          </a:p>
          <a:p>
            <a:pPr marL="0" indent="0" algn="ctr">
              <a:spcBef>
                <a:spcPts val="1800"/>
              </a:spcBef>
              <a:buSzPts val="2000"/>
            </a:pPr>
            <a:r>
              <a:rPr lang="en-US" sz="2000" dirty="0">
                <a:solidFill>
                  <a:schemeClr val="lt1"/>
                </a:solidFill>
              </a:rPr>
              <a:t>9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Tania Hannath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James 3:1-12</a:t>
            </a:r>
          </a:p>
          <a:p>
            <a:pPr marL="0" indent="0" algn="ctr">
              <a:spcBef>
                <a:spcPts val="1800"/>
              </a:spcBef>
              <a:buSzPts val="2000"/>
            </a:pPr>
            <a:r>
              <a:rPr lang="en-US" sz="2000" dirty="0"/>
              <a:t>16</a:t>
            </a:r>
            <a:r>
              <a:rPr lang="en-US" sz="2000" baseline="30000" dirty="0"/>
              <a:t>th</a:t>
            </a:r>
            <a:r>
              <a:rPr lang="en-US" sz="2000" dirty="0"/>
              <a:t> – Tom Kenneally - James 3:13-18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23</a:t>
            </a:r>
            <a:r>
              <a:rPr lang="en-US" sz="2000" baseline="30000" dirty="0">
                <a:solidFill>
                  <a:schemeClr val="lt1"/>
                </a:solidFill>
              </a:rPr>
              <a:t>rd</a:t>
            </a:r>
            <a:r>
              <a:rPr lang="en-US" sz="2000" dirty="0">
                <a:solidFill>
                  <a:schemeClr val="lt1"/>
                </a:solidFill>
              </a:rPr>
              <a:t> – Kay Brown – James 5:13-20</a:t>
            </a:r>
            <a:endParaRPr dirty="0"/>
          </a:p>
        </p:txBody>
      </p:sp>
      <p:pic>
        <p:nvPicPr>
          <p:cNvPr id="131" name="Google Shape;131;p1" descr="Metallic marble"/>
          <p:cNvPicPr preferRelativeResize="0"/>
          <p:nvPr/>
        </p:nvPicPr>
        <p:blipFill rotWithShape="1">
          <a:blip r:embed="rId3">
            <a:alphaModFix/>
          </a:blip>
          <a:srcRect l="14278" r="13222" b="-1"/>
          <a:stretch/>
        </p:blipFill>
        <p:spPr>
          <a:xfrm>
            <a:off x="5032081" y="10"/>
            <a:ext cx="7159920" cy="6857990"/>
          </a:xfrm>
          <a:custGeom>
            <a:avLst/>
            <a:gdLst/>
            <a:ahLst/>
            <a:cxnLst/>
            <a:rect l="l" t="t" r="r" b="b"/>
            <a:pathLst>
              <a:path w="7448551" h="6858000" extrusionOk="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2" name="Google Shape;132;p1"/>
          <p:cNvSpPr/>
          <p:nvPr/>
        </p:nvSpPr>
        <p:spPr>
          <a:xfrm>
            <a:off x="-2940" y="5773729"/>
            <a:ext cx="12192000" cy="1084271"/>
          </a:xfrm>
          <a:prstGeom prst="rect">
            <a:avLst/>
          </a:prstGeom>
          <a:gradFill>
            <a:gsLst>
              <a:gs pos="0">
                <a:srgbClr val="413324">
                  <a:alpha val="0"/>
                </a:srgbClr>
              </a:gs>
              <a:gs pos="28000">
                <a:srgbClr val="413324">
                  <a:alpha val="0"/>
                </a:srgbClr>
              </a:gs>
              <a:gs pos="90000">
                <a:srgbClr val="413324">
                  <a:alpha val="60000"/>
                </a:srgbClr>
              </a:gs>
              <a:gs pos="100000">
                <a:srgbClr val="413324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325472" y="346234"/>
            <a:ext cx="828358" cy="828358"/>
            <a:chOff x="10462536" y="1408249"/>
            <a:chExt cx="828358" cy="828358"/>
          </a:xfrm>
        </p:grpSpPr>
        <p:sp>
          <p:nvSpPr>
            <p:cNvPr id="125" name="Google Shape;125;p1"/>
            <p:cNvSpPr/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5A4632"/>
                </a:gs>
                <a:gs pos="30000">
                  <a:srgbClr val="5A4632"/>
                </a:gs>
                <a:gs pos="40000">
                  <a:srgbClr val="765B3F"/>
                </a:gs>
                <a:gs pos="60000">
                  <a:srgbClr val="5A4632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 rot="-8100000">
              <a:off x="10613915" y="1424627"/>
              <a:ext cx="270000" cy="540001"/>
            </a:xfrm>
            <a:prstGeom prst="ellipse">
              <a:avLst/>
            </a:prstGeom>
            <a:solidFill>
              <a:srgbClr val="5A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27" name="Google Shape;12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8" name="Google Shape;128;p1"/>
          <p:cNvSpPr txBox="1">
            <a:spLocks noGrp="1"/>
          </p:cNvSpPr>
          <p:nvPr>
            <p:ph type="ctrTitle"/>
          </p:nvPr>
        </p:nvSpPr>
        <p:spPr>
          <a:xfrm>
            <a:off x="473122" y="204406"/>
            <a:ext cx="4085838" cy="167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/>
              <a:t>Pearls from James</a:t>
            </a:r>
            <a:endParaRPr/>
          </a:p>
        </p:txBody>
      </p:sp>
      <p:sp>
        <p:nvSpPr>
          <p:cNvPr id="129" name="Google Shape;129;p1"/>
          <p:cNvSpPr/>
          <p:nvPr/>
        </p:nvSpPr>
        <p:spPr>
          <a:xfrm>
            <a:off x="4121219" y="5433223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B5987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0" name="Google Shape;130;p1"/>
          <p:cNvSpPr txBox="1">
            <a:spLocks noGrp="1"/>
          </p:cNvSpPr>
          <p:nvPr>
            <p:ph type="subTitle" idx="1"/>
          </p:nvPr>
        </p:nvSpPr>
        <p:spPr>
          <a:xfrm>
            <a:off x="325472" y="2077891"/>
            <a:ext cx="4268272" cy="461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b="1" dirty="0">
                <a:solidFill>
                  <a:schemeClr val="lt1"/>
                </a:solidFill>
              </a:rPr>
              <a:t>September: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11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Sue de Pyle – James 1:19-27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18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Woody Baker</a:t>
            </a:r>
            <a:r>
              <a:rPr lang="en-US" sz="2000" dirty="0">
                <a:solidFill>
                  <a:schemeClr val="lt1"/>
                </a:solidFill>
              </a:rPr>
              <a:t> – James 2:1-13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25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Woody Baker</a:t>
            </a:r>
            <a:r>
              <a:rPr lang="en-US" sz="2000" dirty="0">
                <a:solidFill>
                  <a:schemeClr val="lt1"/>
                </a:solidFill>
              </a:rPr>
              <a:t>– James 2:14-26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b="1" dirty="0">
                <a:solidFill>
                  <a:schemeClr val="lt1"/>
                </a:solidFill>
              </a:rPr>
              <a:t>October:</a:t>
            </a:r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2</a:t>
            </a:r>
            <a:r>
              <a:rPr lang="en-US" sz="2000" baseline="30000" dirty="0">
                <a:solidFill>
                  <a:schemeClr val="lt1"/>
                </a:solidFill>
              </a:rPr>
              <a:t>nd</a:t>
            </a:r>
            <a:r>
              <a:rPr lang="en-US" sz="2000" dirty="0">
                <a:solidFill>
                  <a:schemeClr val="lt1"/>
                </a:solidFill>
              </a:rPr>
              <a:t> – Kay  Brown – James 4:1-17</a:t>
            </a:r>
          </a:p>
          <a:p>
            <a:pPr marL="0" indent="0" algn="ctr">
              <a:spcBef>
                <a:spcPts val="1800"/>
              </a:spcBef>
              <a:buSzPts val="2000"/>
            </a:pPr>
            <a:r>
              <a:rPr lang="en-US" sz="2000" dirty="0">
                <a:solidFill>
                  <a:schemeClr val="lt1"/>
                </a:solidFill>
              </a:rPr>
              <a:t>9</a:t>
            </a:r>
            <a:r>
              <a:rPr lang="en-US" sz="2000" baseline="30000" dirty="0">
                <a:solidFill>
                  <a:schemeClr val="lt1"/>
                </a:solidFill>
              </a:rPr>
              <a:t>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Tania Hannath</a:t>
            </a:r>
            <a:r>
              <a:rPr lang="en-US" sz="2000" dirty="0">
                <a:solidFill>
                  <a:schemeClr val="lt1"/>
                </a:solidFill>
              </a:rPr>
              <a:t> – </a:t>
            </a:r>
            <a:r>
              <a:rPr lang="en-US" sz="2000" dirty="0"/>
              <a:t>James 3:1-12</a:t>
            </a:r>
          </a:p>
          <a:p>
            <a:pPr marL="0" indent="0" algn="ctr">
              <a:spcBef>
                <a:spcPts val="1800"/>
              </a:spcBef>
              <a:buSzPts val="2000"/>
            </a:pPr>
            <a:r>
              <a:rPr lang="en-US" sz="2000" dirty="0"/>
              <a:t>16</a:t>
            </a:r>
            <a:r>
              <a:rPr lang="en-US" sz="2000" baseline="30000" dirty="0"/>
              <a:t>th</a:t>
            </a:r>
            <a:r>
              <a:rPr lang="en-US" sz="2000" dirty="0"/>
              <a:t> – Tom Kenneally - James 3:13-18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23</a:t>
            </a:r>
            <a:r>
              <a:rPr lang="en-US" sz="2000" baseline="30000" dirty="0">
                <a:solidFill>
                  <a:schemeClr val="lt1"/>
                </a:solidFill>
              </a:rPr>
              <a:t>rd</a:t>
            </a:r>
            <a:r>
              <a:rPr lang="en-US" sz="2000" dirty="0">
                <a:solidFill>
                  <a:schemeClr val="lt1"/>
                </a:solidFill>
              </a:rPr>
              <a:t> – Kay Brown – James 5:13-20</a:t>
            </a:r>
            <a:endParaRPr dirty="0"/>
          </a:p>
        </p:txBody>
      </p:sp>
      <p:pic>
        <p:nvPicPr>
          <p:cNvPr id="131" name="Google Shape;131;p1" descr="Metallic marble"/>
          <p:cNvPicPr preferRelativeResize="0"/>
          <p:nvPr/>
        </p:nvPicPr>
        <p:blipFill rotWithShape="1">
          <a:blip r:embed="rId3">
            <a:alphaModFix/>
          </a:blip>
          <a:srcRect l="14278" r="13222" b="-1"/>
          <a:stretch/>
        </p:blipFill>
        <p:spPr>
          <a:xfrm>
            <a:off x="5032081" y="10"/>
            <a:ext cx="7159920" cy="6857990"/>
          </a:xfrm>
          <a:custGeom>
            <a:avLst/>
            <a:gdLst/>
            <a:ahLst/>
            <a:cxnLst/>
            <a:rect l="l" t="t" r="r" b="b"/>
            <a:pathLst>
              <a:path w="7448551" h="6858000" extrusionOk="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2" name="Google Shape;132;p1"/>
          <p:cNvSpPr/>
          <p:nvPr/>
        </p:nvSpPr>
        <p:spPr>
          <a:xfrm>
            <a:off x="-2940" y="5773729"/>
            <a:ext cx="12192000" cy="1084271"/>
          </a:xfrm>
          <a:prstGeom prst="rect">
            <a:avLst/>
          </a:prstGeom>
          <a:gradFill>
            <a:gsLst>
              <a:gs pos="0">
                <a:srgbClr val="413324">
                  <a:alpha val="0"/>
                </a:srgbClr>
              </a:gs>
              <a:gs pos="28000">
                <a:srgbClr val="413324">
                  <a:alpha val="0"/>
                </a:srgbClr>
              </a:gs>
              <a:gs pos="90000">
                <a:srgbClr val="413324">
                  <a:alpha val="60000"/>
                </a:srgbClr>
              </a:gs>
              <a:gs pos="100000">
                <a:srgbClr val="413324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32" y="1174592"/>
            <a:ext cx="6540881" cy="42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1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2"/>
          <p:cNvGrpSpPr/>
          <p:nvPr/>
        </p:nvGrpSpPr>
        <p:grpSpPr>
          <a:xfrm>
            <a:off x="325472" y="346234"/>
            <a:ext cx="828358" cy="828358"/>
            <a:chOff x="10462536" y="1408249"/>
            <a:chExt cx="828358" cy="828358"/>
          </a:xfrm>
        </p:grpSpPr>
        <p:sp>
          <p:nvSpPr>
            <p:cNvPr id="238" name="Google Shape;238;p12"/>
            <p:cNvSpPr/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/>
              <a:ahLst/>
              <a:cxnLst/>
              <a:rect l="l" t="t" r="r" b="b"/>
              <a:pathLst>
                <a:path w="1080000" h="1262947" extrusionOk="0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0">
                  <a:srgbClr val="5A4632"/>
                </a:gs>
                <a:gs pos="30000">
                  <a:srgbClr val="5A4632"/>
                </a:gs>
                <a:gs pos="40000">
                  <a:srgbClr val="765B3F"/>
                </a:gs>
                <a:gs pos="60000">
                  <a:srgbClr val="5A4632"/>
                </a:gs>
                <a:gs pos="100000">
                  <a:schemeClr val="dk2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39" name="Google Shape;239;p12"/>
            <p:cNvSpPr/>
            <p:nvPr/>
          </p:nvSpPr>
          <p:spPr>
            <a:xfrm rot="-8100000">
              <a:off x="10613915" y="1424627"/>
              <a:ext cx="270000" cy="540001"/>
            </a:xfrm>
            <a:prstGeom prst="ellipse">
              <a:avLst/>
            </a:prstGeom>
            <a:solidFill>
              <a:srgbClr val="5A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240" name="Google Shape;240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1" name="Google Shape;241;p12"/>
          <p:cNvSpPr txBox="1">
            <a:spLocks noGrp="1"/>
          </p:cNvSpPr>
          <p:nvPr>
            <p:ph type="ctrTitle"/>
          </p:nvPr>
        </p:nvSpPr>
        <p:spPr>
          <a:xfrm>
            <a:off x="473122" y="374659"/>
            <a:ext cx="4085838" cy="167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/>
              <a:t>Pearls from James</a:t>
            </a:r>
            <a:endParaRPr/>
          </a:p>
        </p:txBody>
      </p:sp>
      <p:sp>
        <p:nvSpPr>
          <p:cNvPr id="242" name="Google Shape;242;p12"/>
          <p:cNvSpPr/>
          <p:nvPr/>
        </p:nvSpPr>
        <p:spPr>
          <a:xfrm>
            <a:off x="4121219" y="5433223"/>
            <a:ext cx="360000" cy="360000"/>
          </a:xfrm>
          <a:prstGeom prst="ellipse">
            <a:avLst/>
          </a:prstGeom>
          <a:gradFill>
            <a:gsLst>
              <a:gs pos="0">
                <a:schemeClr val="dk2"/>
              </a:gs>
              <a:gs pos="60000">
                <a:schemeClr val="dk2"/>
              </a:gs>
              <a:gs pos="100000">
                <a:srgbClr val="B5987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3" name="Google Shape;243;p12"/>
          <p:cNvSpPr txBox="1">
            <a:spLocks noGrp="1"/>
          </p:cNvSpPr>
          <p:nvPr>
            <p:ph type="subTitle" idx="1"/>
          </p:nvPr>
        </p:nvSpPr>
        <p:spPr>
          <a:xfrm>
            <a:off x="242398" y="2389968"/>
            <a:ext cx="4547286" cy="446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October 2nd</a:t>
            </a:r>
            <a:r>
              <a:rPr lang="en-US" sz="2800" baseline="30000" dirty="0">
                <a:solidFill>
                  <a:schemeClr val="lt1"/>
                </a:solidFill>
              </a:rPr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Kay Brown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James 4:1-17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Submitting to God</a:t>
            </a:r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/>
              <a:t>Boasting about tomorrow</a:t>
            </a:r>
            <a:endParaRPr lang="en-US"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  <p:pic>
        <p:nvPicPr>
          <p:cNvPr id="244" name="Google Shape;244;p12" descr="Metallic marble"/>
          <p:cNvPicPr preferRelativeResize="0"/>
          <p:nvPr/>
        </p:nvPicPr>
        <p:blipFill rotWithShape="1">
          <a:blip r:embed="rId3">
            <a:alphaModFix/>
          </a:blip>
          <a:srcRect l="14278" r="13222" b="-1"/>
          <a:stretch/>
        </p:blipFill>
        <p:spPr>
          <a:xfrm>
            <a:off x="5032081" y="10"/>
            <a:ext cx="7159920" cy="6857990"/>
          </a:xfrm>
          <a:custGeom>
            <a:avLst/>
            <a:gdLst/>
            <a:ahLst/>
            <a:cxnLst/>
            <a:rect l="l" t="t" r="r" b="b"/>
            <a:pathLst>
              <a:path w="7448551" h="6858000" extrusionOk="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45" name="Google Shape;245;p12"/>
          <p:cNvSpPr/>
          <p:nvPr/>
        </p:nvSpPr>
        <p:spPr>
          <a:xfrm>
            <a:off x="0" y="5773729"/>
            <a:ext cx="12192000" cy="1084271"/>
          </a:xfrm>
          <a:prstGeom prst="rect">
            <a:avLst/>
          </a:prstGeom>
          <a:gradFill>
            <a:gsLst>
              <a:gs pos="0">
                <a:srgbClr val="413324">
                  <a:alpha val="0"/>
                </a:srgbClr>
              </a:gs>
              <a:gs pos="28000">
                <a:srgbClr val="413324">
                  <a:alpha val="0"/>
                </a:srgbClr>
              </a:gs>
              <a:gs pos="90000">
                <a:srgbClr val="413324">
                  <a:alpha val="60000"/>
                </a:srgbClr>
              </a:gs>
              <a:gs pos="100000">
                <a:srgbClr val="413324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Irritation   James 4:1-6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Fights,   Quarrels,  Killing,  Coveting,  Wrong motives,  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Craved Wealth,  Friendship with the World,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68839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549536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Pearls from James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362385" y="293243"/>
            <a:ext cx="3278752" cy="47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4:1-17 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50863" y="1231392"/>
            <a:ext cx="11090274" cy="503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/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Irritation   James 4:1-6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Fights,   Quarrels,  Killing,  Coveting,  Wrong motives,  Craved Wealth,  Friendship with the World,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b="1" dirty="0"/>
              <a:t>Outcome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AU" sz="3200" dirty="0"/>
              <a:t>Broken relationships,  Insecurity</a:t>
            </a:r>
          </a:p>
          <a:p>
            <a:pPr marL="228600" lvl="0" indent="-101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05275869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LightSeed_2SEEDS">
      <a:dk1>
        <a:srgbClr val="000000"/>
      </a:dk1>
      <a:lt1>
        <a:srgbClr val="FFFFFF"/>
      </a:lt1>
      <a:dk2>
        <a:srgbClr val="413324"/>
      </a:dk2>
      <a:lt2>
        <a:srgbClr val="E6E8E2"/>
      </a:lt2>
      <a:accent1>
        <a:srgbClr val="8F7FBA"/>
      </a:accent1>
      <a:accent2>
        <a:srgbClr val="969DC6"/>
      </a:accent2>
      <a:accent3>
        <a:srgbClr val="B796C6"/>
      </a:accent3>
      <a:accent4>
        <a:srgbClr val="BA8F7F"/>
      </a:accent4>
      <a:accent5>
        <a:srgbClr val="B1A282"/>
      </a:accent5>
      <a:accent6>
        <a:srgbClr val="A2A873"/>
      </a:accent6>
      <a:hlink>
        <a:srgbClr val="7A8953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765</Words>
  <Application>Microsoft Office PowerPoint</Application>
  <PresentationFormat>Widescreen</PresentationFormat>
  <Paragraphs>127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Wingdings</vt:lpstr>
      <vt:lpstr>Corbel</vt:lpstr>
      <vt:lpstr>Source Sans Pro</vt:lpstr>
      <vt:lpstr>Arial</vt:lpstr>
      <vt:lpstr>3DFloatVTI</vt:lpstr>
      <vt:lpstr>Depth</vt:lpstr>
      <vt:lpstr>James 4:7-10, 13-17</vt:lpstr>
      <vt:lpstr>James 4:7-10, 13-17</vt:lpstr>
      <vt:lpstr>PowerPoint Presentation</vt:lpstr>
      <vt:lpstr>Pearls</vt:lpstr>
      <vt:lpstr>Pearls from James</vt:lpstr>
      <vt:lpstr>Pearls from James</vt:lpstr>
      <vt:lpstr>Pearls from James</vt:lpstr>
      <vt:lpstr>Pearls from James</vt:lpstr>
      <vt:lpstr>Pearls from James</vt:lpstr>
      <vt:lpstr>Pearls from James</vt:lpstr>
      <vt:lpstr>Pearls from James</vt:lpstr>
      <vt:lpstr>Pearls from James</vt:lpstr>
      <vt:lpstr>PowerPoint Presentation</vt:lpstr>
      <vt:lpstr>Pearls from James</vt:lpstr>
      <vt:lpstr>Pearls from James</vt:lpstr>
      <vt:lpstr>Pearls from James</vt:lpstr>
      <vt:lpstr>Pearls from James</vt:lpstr>
      <vt:lpstr>Pearls from James</vt:lpstr>
      <vt:lpstr>Pearls from James</vt:lpstr>
      <vt:lpstr>Pearls from James</vt:lpstr>
      <vt:lpstr>Pearls from James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Pearls from James</dc:title>
  <dc:creator>Sue de Pyle</dc:creator>
  <cp:lastModifiedBy>Streamer</cp:lastModifiedBy>
  <cp:revision>33</cp:revision>
  <cp:lastPrinted>2022-09-22T07:29:22Z</cp:lastPrinted>
  <dcterms:created xsi:type="dcterms:W3CDTF">2022-07-12T11:37:12Z</dcterms:created>
  <dcterms:modified xsi:type="dcterms:W3CDTF">2022-10-01T22:12:11Z</dcterms:modified>
</cp:coreProperties>
</file>